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10"/>
  </p:notesMasterIdLst>
  <p:handoutMasterIdLst>
    <p:handoutMasterId r:id="rId11"/>
  </p:handoutMasterIdLst>
  <p:sldIdLst>
    <p:sldId id="256" r:id="rId5"/>
    <p:sldId id="264" r:id="rId6"/>
    <p:sldId id="260" r:id="rId7"/>
    <p:sldId id="266"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5" autoAdjust="0"/>
  </p:normalViewPr>
  <p:slideViewPr>
    <p:cSldViewPr snapToGrid="0">
      <p:cViewPr varScale="1">
        <p:scale>
          <a:sx n="115" d="100"/>
          <a:sy n="115" d="100"/>
        </p:scale>
        <p:origin x="432" y="84"/>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05/8/layout/vList2" loCatId="list" qsTypeId="urn:microsoft.com/office/officeart/2005/8/quickstyle/simple1" qsCatId="simple" csTypeId="urn:microsoft.com/office/officeart/2005/8/colors/colorful2" csCatId="colorful" phldr="1"/>
      <dgm:spPr/>
    </dgm:pt>
    <dgm:pt modelId="{4AF52931-E4CA-4429-AACB-B8747CDB2409}">
      <dgm:prSet phldrT="[Text]"/>
      <dgm:spPr/>
      <dgm:t>
        <a:bodyPr/>
        <a:lstStyle/>
        <a:p>
          <a:r>
            <a:rPr lang="en-US" dirty="0"/>
            <a:t>On-site BinaxNOW Antigen Testing (same day results)</a:t>
          </a:r>
        </a:p>
      </dgm:t>
    </dgm:pt>
    <dgm:pt modelId="{67B2FC97-2FAE-4EFE-9DEE-E4216C657F35}" type="parTrans" cxnId="{F82329C8-C3B2-4E9B-9033-528488D72705}">
      <dgm:prSet/>
      <dgm:spPr/>
      <dgm:t>
        <a:bodyPr/>
        <a:lstStyle/>
        <a:p>
          <a:endParaRPr lang="en-US"/>
        </a:p>
      </dgm:t>
    </dgm:pt>
    <dgm:pt modelId="{D86AF01C-9CBC-41F8-9354-48CD82BDFDC9}" type="sibTrans" cxnId="{F82329C8-C3B2-4E9B-9033-528488D72705}">
      <dgm:prSet/>
      <dgm:spPr/>
      <dgm:t>
        <a:bodyPr/>
        <a:lstStyle/>
        <a:p>
          <a:endParaRPr lang="en-US"/>
        </a:p>
      </dgm:t>
    </dgm:pt>
    <dgm:pt modelId="{81BEB84D-9A77-49C6-9301-B3359FCAC75F}">
      <dgm:prSet phldrT="[Text]"/>
      <dgm:spPr/>
      <dgm:t>
        <a:bodyPr/>
        <a:lstStyle/>
        <a:p>
          <a:r>
            <a:rPr lang="en-US" dirty="0"/>
            <a:t>Mail out Curative PCR testing (results in 48-72 hours)</a:t>
          </a:r>
        </a:p>
      </dgm:t>
    </dgm:pt>
    <dgm:pt modelId="{AE4D0D43-0332-4F79-8D35-BCD8C10758AE}" type="parTrans" cxnId="{420EF6C4-7321-43BE-A2FC-253606B1E06A}">
      <dgm:prSet/>
      <dgm:spPr/>
      <dgm:t>
        <a:bodyPr/>
        <a:lstStyle/>
        <a:p>
          <a:endParaRPr lang="en-US"/>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r>
            <a:rPr lang="en-US"/>
            <a:t>Screening testing for athletes per WIAA guidance</a:t>
          </a:r>
        </a:p>
      </dgm:t>
    </dgm:pt>
    <dgm:pt modelId="{6E0A40FA-1B79-4089-8B9A-3BA22865FE4E}" type="parTrans" cxnId="{516EC545-1971-48B3-978C-4756FCDCCFD9}">
      <dgm:prSet/>
      <dgm:spPr/>
      <dgm:t>
        <a:bodyPr/>
        <a:lstStyle/>
        <a:p>
          <a:endParaRPr lang="en-US"/>
        </a:p>
      </dgm:t>
    </dgm:pt>
    <dgm:pt modelId="{1CEF1965-C516-4C44-BAE3-2FA3F5116930}" type="sibTrans" cxnId="{516EC545-1971-48B3-978C-4756FCDCCFD9}">
      <dgm:prSet/>
      <dgm:spPr/>
      <dgm:t>
        <a:bodyPr/>
        <a:lstStyle/>
        <a:p>
          <a:endParaRPr lang="en-US"/>
        </a:p>
      </dgm:t>
    </dgm:pt>
    <dgm:pt modelId="{963AE2F8-D422-4F91-86D6-20265ADE1452}" type="pres">
      <dgm:prSet presAssocID="{C7720856-93F0-4CC7-B7FD-2466914A11D4}" presName="linear" presStyleCnt="0">
        <dgm:presLayoutVars>
          <dgm:animLvl val="lvl"/>
          <dgm:resizeHandles val="exact"/>
        </dgm:presLayoutVars>
      </dgm:prSet>
      <dgm:spPr/>
    </dgm:pt>
    <dgm:pt modelId="{D769F7F5-C801-40DB-91B9-2AD2D79B3A7E}" type="pres">
      <dgm:prSet presAssocID="{4AF52931-E4CA-4429-AACB-B8747CDB2409}" presName="parentText" presStyleLbl="node1" presStyleIdx="0" presStyleCnt="3">
        <dgm:presLayoutVars>
          <dgm:chMax val="0"/>
          <dgm:bulletEnabled val="1"/>
        </dgm:presLayoutVars>
      </dgm:prSet>
      <dgm:spPr/>
      <dgm:t>
        <a:bodyPr/>
        <a:lstStyle/>
        <a:p>
          <a:endParaRPr lang="en-US"/>
        </a:p>
      </dgm:t>
    </dgm:pt>
    <dgm:pt modelId="{B23B7A86-C121-434A-B7B9-C8F10D102264}" type="pres">
      <dgm:prSet presAssocID="{D86AF01C-9CBC-41F8-9354-48CD82BDFDC9}" presName="spacer" presStyleCnt="0"/>
      <dgm:spPr/>
    </dgm:pt>
    <dgm:pt modelId="{4D9284ED-A012-4C69-AA4D-74AA2530100D}" type="pres">
      <dgm:prSet presAssocID="{81BEB84D-9A77-49C6-9301-B3359FCAC75F}" presName="parentText" presStyleLbl="node1" presStyleIdx="1" presStyleCnt="3">
        <dgm:presLayoutVars>
          <dgm:chMax val="0"/>
          <dgm:bulletEnabled val="1"/>
        </dgm:presLayoutVars>
      </dgm:prSet>
      <dgm:spPr/>
      <dgm:t>
        <a:bodyPr/>
        <a:lstStyle/>
        <a:p>
          <a:endParaRPr lang="en-US"/>
        </a:p>
      </dgm:t>
    </dgm:pt>
    <dgm:pt modelId="{0FAFD1D8-BACA-4A20-B6AF-7F833909B542}" type="pres">
      <dgm:prSet presAssocID="{5D260F18-25D2-4074-87F1-7E78DDA61C58}" presName="spacer" presStyleCnt="0"/>
      <dgm:spPr/>
    </dgm:pt>
    <dgm:pt modelId="{AE8AD5CE-3BEA-4ABC-B28A-477AAF4C2655}" type="pres">
      <dgm:prSet presAssocID="{BFF9359E-E9B1-4B73-BACC-2C7988765B16}" presName="parentText" presStyleLbl="node1" presStyleIdx="2" presStyleCnt="3">
        <dgm:presLayoutVars>
          <dgm:chMax val="0"/>
          <dgm:bulletEnabled val="1"/>
        </dgm:presLayoutVars>
      </dgm:prSet>
      <dgm:spPr/>
      <dgm:t>
        <a:bodyPr/>
        <a:lstStyle/>
        <a:p>
          <a:endParaRPr lang="en-US"/>
        </a:p>
      </dgm:t>
    </dgm:pt>
  </dgm:ptLst>
  <dgm:cxnLst>
    <dgm:cxn modelId="{420EF6C4-7321-43BE-A2FC-253606B1E06A}" srcId="{C7720856-93F0-4CC7-B7FD-2466914A11D4}" destId="{81BEB84D-9A77-49C6-9301-B3359FCAC75F}" srcOrd="1" destOrd="0" parTransId="{AE4D0D43-0332-4F79-8D35-BCD8C10758AE}" sibTransId="{5D260F18-25D2-4074-87F1-7E78DDA61C58}"/>
    <dgm:cxn modelId="{E750D68C-53BB-4783-A1BB-80ADFEF3498B}" type="presOf" srcId="{81BEB84D-9A77-49C6-9301-B3359FCAC75F}" destId="{4D9284ED-A012-4C69-AA4D-74AA2530100D}" srcOrd="0" destOrd="0" presId="urn:microsoft.com/office/officeart/2005/8/layout/vList2"/>
    <dgm:cxn modelId="{5D450BD2-16F3-4441-B53A-A1B58F37BEF4}" type="presOf" srcId="{BFF9359E-E9B1-4B73-BACC-2C7988765B16}" destId="{AE8AD5CE-3BEA-4ABC-B28A-477AAF4C2655}" srcOrd="0" destOrd="0" presId="urn:microsoft.com/office/officeart/2005/8/layout/vList2"/>
    <dgm:cxn modelId="{516EC545-1971-48B3-978C-4756FCDCCFD9}" srcId="{C7720856-93F0-4CC7-B7FD-2466914A11D4}" destId="{BFF9359E-E9B1-4B73-BACC-2C7988765B16}" srcOrd="2" destOrd="0" parTransId="{6E0A40FA-1B79-4089-8B9A-3BA22865FE4E}" sibTransId="{1CEF1965-C516-4C44-BAE3-2FA3F5116930}"/>
    <dgm:cxn modelId="{F82329C8-C3B2-4E9B-9033-528488D72705}" srcId="{C7720856-93F0-4CC7-B7FD-2466914A11D4}" destId="{4AF52931-E4CA-4429-AACB-B8747CDB2409}" srcOrd="0" destOrd="0" parTransId="{67B2FC97-2FAE-4EFE-9DEE-E4216C657F35}" sibTransId="{D86AF01C-9CBC-41F8-9354-48CD82BDFDC9}"/>
    <dgm:cxn modelId="{09BBB224-704B-44B2-8279-471C3607A0FD}" type="presOf" srcId="{C7720856-93F0-4CC7-B7FD-2466914A11D4}" destId="{963AE2F8-D422-4F91-86D6-20265ADE1452}" srcOrd="0" destOrd="0" presId="urn:microsoft.com/office/officeart/2005/8/layout/vList2"/>
    <dgm:cxn modelId="{79BF85B5-DB7D-4D51-B1B6-8E9DE02817DC}" type="presOf" srcId="{4AF52931-E4CA-4429-AACB-B8747CDB2409}" destId="{D769F7F5-C801-40DB-91B9-2AD2D79B3A7E}" srcOrd="0" destOrd="0" presId="urn:microsoft.com/office/officeart/2005/8/layout/vList2"/>
    <dgm:cxn modelId="{7425D7E0-323E-42C0-A4F7-4C5759C3E7B0}" type="presParOf" srcId="{963AE2F8-D422-4F91-86D6-20265ADE1452}" destId="{D769F7F5-C801-40DB-91B9-2AD2D79B3A7E}" srcOrd="0" destOrd="0" presId="urn:microsoft.com/office/officeart/2005/8/layout/vList2"/>
    <dgm:cxn modelId="{29038CBD-55EA-46EB-B3A6-AD2C5F6497BC}" type="presParOf" srcId="{963AE2F8-D422-4F91-86D6-20265ADE1452}" destId="{B23B7A86-C121-434A-B7B9-C8F10D102264}" srcOrd="1" destOrd="0" presId="urn:microsoft.com/office/officeart/2005/8/layout/vList2"/>
    <dgm:cxn modelId="{DBFBE59A-2132-4811-8F37-2E0D340AD10C}" type="presParOf" srcId="{963AE2F8-D422-4F91-86D6-20265ADE1452}" destId="{4D9284ED-A012-4C69-AA4D-74AA2530100D}" srcOrd="2" destOrd="0" presId="urn:microsoft.com/office/officeart/2005/8/layout/vList2"/>
    <dgm:cxn modelId="{D41A4B3C-EECA-45FB-8A0C-CAE1BE81C597}" type="presParOf" srcId="{963AE2F8-D422-4F91-86D6-20265ADE1452}" destId="{0FAFD1D8-BACA-4A20-B6AF-7F833909B542}" srcOrd="3" destOrd="0" presId="urn:microsoft.com/office/officeart/2005/8/layout/vList2"/>
    <dgm:cxn modelId="{167797DF-F342-4F3A-B413-B206F4A63650}" type="presParOf" srcId="{963AE2F8-D422-4F91-86D6-20265ADE1452}" destId="{AE8AD5CE-3BEA-4ABC-B28A-477AAF4C2655}"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20856-93F0-4CC7-B7FD-2466914A11D4}" type="doc">
      <dgm:prSet loTypeId="urn:microsoft.com/office/officeart/2005/8/layout/vList2" loCatId="list" qsTypeId="urn:microsoft.com/office/officeart/2005/8/quickstyle/simple1" qsCatId="simple" csTypeId="urn:microsoft.com/office/officeart/2005/8/colors/colorful1" csCatId="colorful" phldr="1"/>
      <dgm:spPr/>
    </dgm:pt>
    <dgm:pt modelId="{4AF52931-E4CA-4429-AACB-B8747CDB2409}">
      <dgm:prSet phldrT="[Text]"/>
      <dgm:spPr/>
      <dgm:t>
        <a:bodyPr/>
        <a:lstStyle/>
        <a:p>
          <a:r>
            <a:rPr lang="en-US" b="1" dirty="0"/>
            <a:t>SYMPTOM MONITORING &amp; SICK KIDS @ HOME</a:t>
          </a:r>
        </a:p>
      </dgm:t>
    </dgm:pt>
    <dgm:pt modelId="{67B2FC97-2FAE-4EFE-9DEE-E4216C657F35}" type="parTrans" cxnId="{F82329C8-C3B2-4E9B-9033-528488D72705}">
      <dgm:prSet/>
      <dgm:spPr/>
      <dgm:t>
        <a:bodyPr/>
        <a:lstStyle/>
        <a:p>
          <a:endParaRPr lang="en-US" sz="1800" b="1"/>
        </a:p>
      </dgm:t>
    </dgm:pt>
    <dgm:pt modelId="{D86AF01C-9CBC-41F8-9354-48CD82BDFDC9}" type="sibTrans" cxnId="{F82329C8-C3B2-4E9B-9033-528488D72705}">
      <dgm:prSet/>
      <dgm:spPr/>
      <dgm:t>
        <a:bodyPr/>
        <a:lstStyle/>
        <a:p>
          <a:pPr>
            <a:lnSpc>
              <a:spcPct val="100000"/>
            </a:lnSpc>
          </a:pPr>
          <a:endParaRPr lang="en-US" b="1"/>
        </a:p>
      </dgm:t>
    </dgm:pt>
    <dgm:pt modelId="{81BEB84D-9A77-49C6-9301-B3359FCAC75F}">
      <dgm:prSet phldrT="[Text]"/>
      <dgm:spPr/>
      <dgm:t>
        <a:bodyPr/>
        <a:lstStyle/>
        <a:p>
          <a:r>
            <a:rPr lang="en-US" b="1"/>
            <a:t>CONTACT TRACING</a:t>
          </a:r>
        </a:p>
      </dgm:t>
    </dgm:pt>
    <dgm:pt modelId="{AE4D0D43-0332-4F79-8D35-BCD8C10758AE}" type="parTrans" cxnId="{420EF6C4-7321-43BE-A2FC-253606B1E06A}">
      <dgm:prSet/>
      <dgm:spPr/>
      <dgm:t>
        <a:bodyPr/>
        <a:lstStyle/>
        <a:p>
          <a:endParaRPr lang="en-US" sz="1800" b="1"/>
        </a:p>
      </dgm:t>
    </dgm:pt>
    <dgm:pt modelId="{5D260F18-25D2-4074-87F1-7E78DDA61C58}" type="sibTrans" cxnId="{420EF6C4-7321-43BE-A2FC-253606B1E06A}">
      <dgm:prSet/>
      <dgm:spPr/>
      <dgm:t>
        <a:bodyPr/>
        <a:lstStyle/>
        <a:p>
          <a:pPr>
            <a:lnSpc>
              <a:spcPct val="100000"/>
            </a:lnSpc>
          </a:pPr>
          <a:endParaRPr lang="en-US" b="1"/>
        </a:p>
      </dgm:t>
    </dgm:pt>
    <dgm:pt modelId="{BFF9359E-E9B1-4B73-BACC-2C7988765B16}">
      <dgm:prSet phldrT="[Text]"/>
      <dgm:spPr/>
      <dgm:t>
        <a:bodyPr/>
        <a:lstStyle/>
        <a:p>
          <a:r>
            <a:rPr lang="en-US" b="1"/>
            <a:t>VOLUNTARY TESTING</a:t>
          </a:r>
        </a:p>
      </dgm:t>
    </dgm:pt>
    <dgm:pt modelId="{6E0A40FA-1B79-4089-8B9A-3BA22865FE4E}" type="parTrans" cxnId="{516EC545-1971-48B3-978C-4756FCDCCFD9}">
      <dgm:prSet/>
      <dgm:spPr/>
      <dgm:t>
        <a:bodyPr/>
        <a:lstStyle/>
        <a:p>
          <a:endParaRPr lang="en-US" sz="1800" b="1"/>
        </a:p>
      </dgm:t>
    </dgm:pt>
    <dgm:pt modelId="{1CEF1965-C516-4C44-BAE3-2FA3F5116930}" type="sibTrans" cxnId="{516EC545-1971-48B3-978C-4756FCDCCFD9}">
      <dgm:prSet/>
      <dgm:spPr/>
      <dgm:t>
        <a:bodyPr/>
        <a:lstStyle/>
        <a:p>
          <a:endParaRPr lang="en-US" b="1"/>
        </a:p>
      </dgm:t>
    </dgm:pt>
    <dgm:pt modelId="{6C9695DB-C7F5-40C3-B1BC-3DF77D3E7943}">
      <dgm:prSet/>
      <dgm:spPr/>
      <dgm:t>
        <a:bodyPr/>
        <a:lstStyle/>
        <a:p>
          <a:r>
            <a:rPr lang="en-US" b="1" dirty="0"/>
            <a:t>MASKING &amp; PHYSICAL DISTANCING</a:t>
          </a:r>
        </a:p>
      </dgm:t>
    </dgm:pt>
    <dgm:pt modelId="{C1F5A1FC-CC1C-49BD-95D0-1DC4545DA428}" type="parTrans" cxnId="{3F4F6D80-B8BE-456B-BC31-6BB159D2650B}">
      <dgm:prSet/>
      <dgm:spPr/>
      <dgm:t>
        <a:bodyPr/>
        <a:lstStyle/>
        <a:p>
          <a:endParaRPr lang="en-US"/>
        </a:p>
      </dgm:t>
    </dgm:pt>
    <dgm:pt modelId="{BC0FFE13-41CF-4443-8631-FD050B093B75}" type="sibTrans" cxnId="{3F4F6D80-B8BE-456B-BC31-6BB159D2650B}">
      <dgm:prSet/>
      <dgm:spPr/>
      <dgm:t>
        <a:bodyPr/>
        <a:lstStyle/>
        <a:p>
          <a:endParaRPr lang="en-US"/>
        </a:p>
      </dgm:t>
    </dgm:pt>
    <dgm:pt modelId="{F922D799-96AB-4A76-B49B-DB5774713629}" type="pres">
      <dgm:prSet presAssocID="{C7720856-93F0-4CC7-B7FD-2466914A11D4}" presName="linear" presStyleCnt="0">
        <dgm:presLayoutVars>
          <dgm:animLvl val="lvl"/>
          <dgm:resizeHandles val="exact"/>
        </dgm:presLayoutVars>
      </dgm:prSet>
      <dgm:spPr/>
    </dgm:pt>
    <dgm:pt modelId="{A042D443-7F48-49F0-9570-9F51C3BD9CFA}" type="pres">
      <dgm:prSet presAssocID="{4AF52931-E4CA-4429-AACB-B8747CDB2409}" presName="parentText" presStyleLbl="node1" presStyleIdx="0" presStyleCnt="4">
        <dgm:presLayoutVars>
          <dgm:chMax val="0"/>
          <dgm:bulletEnabled val="1"/>
        </dgm:presLayoutVars>
      </dgm:prSet>
      <dgm:spPr/>
      <dgm:t>
        <a:bodyPr/>
        <a:lstStyle/>
        <a:p>
          <a:endParaRPr lang="en-US"/>
        </a:p>
      </dgm:t>
    </dgm:pt>
    <dgm:pt modelId="{012236FA-9BC6-4FB8-B990-EF40647A0E4A}" type="pres">
      <dgm:prSet presAssocID="{D86AF01C-9CBC-41F8-9354-48CD82BDFDC9}" presName="spacer" presStyleCnt="0"/>
      <dgm:spPr/>
    </dgm:pt>
    <dgm:pt modelId="{1BCF340B-CE31-4E7B-91B1-B7E787D1F82B}" type="pres">
      <dgm:prSet presAssocID="{6C9695DB-C7F5-40C3-B1BC-3DF77D3E7943}" presName="parentText" presStyleLbl="node1" presStyleIdx="1" presStyleCnt="4">
        <dgm:presLayoutVars>
          <dgm:chMax val="0"/>
          <dgm:bulletEnabled val="1"/>
        </dgm:presLayoutVars>
      </dgm:prSet>
      <dgm:spPr/>
      <dgm:t>
        <a:bodyPr/>
        <a:lstStyle/>
        <a:p>
          <a:endParaRPr lang="en-US"/>
        </a:p>
      </dgm:t>
    </dgm:pt>
    <dgm:pt modelId="{C0596EA1-3735-4577-B52D-F6A9C33934EF}" type="pres">
      <dgm:prSet presAssocID="{BC0FFE13-41CF-4443-8631-FD050B093B75}" presName="spacer" presStyleCnt="0"/>
      <dgm:spPr/>
    </dgm:pt>
    <dgm:pt modelId="{794F6B18-F665-4C1C-BEC6-19754A19014B}" type="pres">
      <dgm:prSet presAssocID="{81BEB84D-9A77-49C6-9301-B3359FCAC75F}" presName="parentText" presStyleLbl="node1" presStyleIdx="2" presStyleCnt="4">
        <dgm:presLayoutVars>
          <dgm:chMax val="0"/>
          <dgm:bulletEnabled val="1"/>
        </dgm:presLayoutVars>
      </dgm:prSet>
      <dgm:spPr/>
      <dgm:t>
        <a:bodyPr/>
        <a:lstStyle/>
        <a:p>
          <a:endParaRPr lang="en-US"/>
        </a:p>
      </dgm:t>
    </dgm:pt>
    <dgm:pt modelId="{FC9977B0-9E9B-48CC-A51D-A8CF8BD6A2DF}" type="pres">
      <dgm:prSet presAssocID="{5D260F18-25D2-4074-87F1-7E78DDA61C58}" presName="spacer" presStyleCnt="0"/>
      <dgm:spPr/>
    </dgm:pt>
    <dgm:pt modelId="{0544859B-9B71-49D2-A67B-FD12CB046EA8}" type="pres">
      <dgm:prSet presAssocID="{BFF9359E-E9B1-4B73-BACC-2C7988765B16}" presName="parentText" presStyleLbl="node1" presStyleIdx="3" presStyleCnt="4">
        <dgm:presLayoutVars>
          <dgm:chMax val="0"/>
          <dgm:bulletEnabled val="1"/>
        </dgm:presLayoutVars>
      </dgm:prSet>
      <dgm:spPr/>
      <dgm:t>
        <a:bodyPr/>
        <a:lstStyle/>
        <a:p>
          <a:endParaRPr lang="en-US"/>
        </a:p>
      </dgm:t>
    </dgm:pt>
  </dgm:ptLst>
  <dgm:cxnLst>
    <dgm:cxn modelId="{81EF79BD-6E8E-4220-9D9E-B839DB3E3E44}" type="presOf" srcId="{4AF52931-E4CA-4429-AACB-B8747CDB2409}" destId="{A042D443-7F48-49F0-9570-9F51C3BD9CFA}" srcOrd="0" destOrd="0" presId="urn:microsoft.com/office/officeart/2005/8/layout/vList2"/>
    <dgm:cxn modelId="{420EF6C4-7321-43BE-A2FC-253606B1E06A}" srcId="{C7720856-93F0-4CC7-B7FD-2466914A11D4}" destId="{81BEB84D-9A77-49C6-9301-B3359FCAC75F}" srcOrd="2" destOrd="0" parTransId="{AE4D0D43-0332-4F79-8D35-BCD8C10758AE}" sibTransId="{5D260F18-25D2-4074-87F1-7E78DDA61C58}"/>
    <dgm:cxn modelId="{A0E37084-C294-4996-90DA-19ED7C241DE7}" type="presOf" srcId="{C7720856-93F0-4CC7-B7FD-2466914A11D4}" destId="{F922D799-96AB-4A76-B49B-DB5774713629}" srcOrd="0" destOrd="0" presId="urn:microsoft.com/office/officeart/2005/8/layout/vList2"/>
    <dgm:cxn modelId="{432D0C32-DA07-4C57-9A69-0C9C6D251743}" type="presOf" srcId="{BFF9359E-E9B1-4B73-BACC-2C7988765B16}" destId="{0544859B-9B71-49D2-A67B-FD12CB046EA8}" srcOrd="0" destOrd="0" presId="urn:microsoft.com/office/officeart/2005/8/layout/vList2"/>
    <dgm:cxn modelId="{3495B547-56FB-4936-86CE-142F36AE472C}" type="presOf" srcId="{6C9695DB-C7F5-40C3-B1BC-3DF77D3E7943}" destId="{1BCF340B-CE31-4E7B-91B1-B7E787D1F82B}" srcOrd="0" destOrd="0" presId="urn:microsoft.com/office/officeart/2005/8/layout/vList2"/>
    <dgm:cxn modelId="{3F4F6D80-B8BE-456B-BC31-6BB159D2650B}" srcId="{C7720856-93F0-4CC7-B7FD-2466914A11D4}" destId="{6C9695DB-C7F5-40C3-B1BC-3DF77D3E7943}" srcOrd="1" destOrd="0" parTransId="{C1F5A1FC-CC1C-49BD-95D0-1DC4545DA428}" sibTransId="{BC0FFE13-41CF-4443-8631-FD050B093B75}"/>
    <dgm:cxn modelId="{516EC545-1971-48B3-978C-4756FCDCCFD9}" srcId="{C7720856-93F0-4CC7-B7FD-2466914A11D4}" destId="{BFF9359E-E9B1-4B73-BACC-2C7988765B16}" srcOrd="3" destOrd="0" parTransId="{6E0A40FA-1B79-4089-8B9A-3BA22865FE4E}" sibTransId="{1CEF1965-C516-4C44-BAE3-2FA3F5116930}"/>
    <dgm:cxn modelId="{F224B903-4EC3-4F75-BD5E-2F7C5B4767ED}" type="presOf" srcId="{81BEB84D-9A77-49C6-9301-B3359FCAC75F}" destId="{794F6B18-F665-4C1C-BEC6-19754A19014B}" srcOrd="0" destOrd="0" presId="urn:microsoft.com/office/officeart/2005/8/layout/vList2"/>
    <dgm:cxn modelId="{F82329C8-C3B2-4E9B-9033-528488D72705}" srcId="{C7720856-93F0-4CC7-B7FD-2466914A11D4}" destId="{4AF52931-E4CA-4429-AACB-B8747CDB2409}" srcOrd="0" destOrd="0" parTransId="{67B2FC97-2FAE-4EFE-9DEE-E4216C657F35}" sibTransId="{D86AF01C-9CBC-41F8-9354-48CD82BDFDC9}"/>
    <dgm:cxn modelId="{8759B2F5-C3EA-4A4B-8D89-BA2990F8353E}" type="presParOf" srcId="{F922D799-96AB-4A76-B49B-DB5774713629}" destId="{A042D443-7F48-49F0-9570-9F51C3BD9CFA}" srcOrd="0" destOrd="0" presId="urn:microsoft.com/office/officeart/2005/8/layout/vList2"/>
    <dgm:cxn modelId="{C0776E42-B048-4B7C-83C9-F4D324AB589B}" type="presParOf" srcId="{F922D799-96AB-4A76-B49B-DB5774713629}" destId="{012236FA-9BC6-4FB8-B990-EF40647A0E4A}" srcOrd="1" destOrd="0" presId="urn:microsoft.com/office/officeart/2005/8/layout/vList2"/>
    <dgm:cxn modelId="{15F04A75-7AD9-49AF-9D42-A303B77820ED}" type="presParOf" srcId="{F922D799-96AB-4A76-B49B-DB5774713629}" destId="{1BCF340B-CE31-4E7B-91B1-B7E787D1F82B}" srcOrd="2" destOrd="0" presId="urn:microsoft.com/office/officeart/2005/8/layout/vList2"/>
    <dgm:cxn modelId="{93F387DA-4E44-4CCF-A67D-6E914A56FAA6}" type="presParOf" srcId="{F922D799-96AB-4A76-B49B-DB5774713629}" destId="{C0596EA1-3735-4577-B52D-F6A9C33934EF}" srcOrd="3" destOrd="0" presId="urn:microsoft.com/office/officeart/2005/8/layout/vList2"/>
    <dgm:cxn modelId="{5BE016C6-F8FD-41A7-AF7A-4B047EA89614}" type="presParOf" srcId="{F922D799-96AB-4A76-B49B-DB5774713629}" destId="{794F6B18-F665-4C1C-BEC6-19754A19014B}" srcOrd="4" destOrd="0" presId="urn:microsoft.com/office/officeart/2005/8/layout/vList2"/>
    <dgm:cxn modelId="{AFE8864B-F008-457C-9B41-A621C5D592F5}" type="presParOf" srcId="{F922D799-96AB-4A76-B49B-DB5774713629}" destId="{FC9977B0-9E9B-48CC-A51D-A8CF8BD6A2DF}" srcOrd="5" destOrd="0" presId="urn:microsoft.com/office/officeart/2005/8/layout/vList2"/>
    <dgm:cxn modelId="{B1EADAEC-EDD2-4796-948C-87191DEAD166}" type="presParOf" srcId="{F922D799-96AB-4A76-B49B-DB5774713629}" destId="{0544859B-9B71-49D2-A67B-FD12CB046EA8}"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9F7F5-C801-40DB-91B9-2AD2D79B3A7E}">
      <dsp:nvSpPr>
        <dsp:cNvPr id="0" name=""/>
        <dsp:cNvSpPr/>
      </dsp:nvSpPr>
      <dsp:spPr>
        <a:xfrm>
          <a:off x="0" y="60374"/>
          <a:ext cx="3352128" cy="12074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On-site BinaxNOW Antigen Testing (same day results)</a:t>
          </a:r>
        </a:p>
      </dsp:txBody>
      <dsp:txXfrm>
        <a:off x="58942" y="119316"/>
        <a:ext cx="3234244" cy="1089555"/>
      </dsp:txXfrm>
    </dsp:sp>
    <dsp:sp modelId="{4D9284ED-A012-4C69-AA4D-74AA2530100D}">
      <dsp:nvSpPr>
        <dsp:cNvPr id="0" name=""/>
        <dsp:cNvSpPr/>
      </dsp:nvSpPr>
      <dsp:spPr>
        <a:xfrm>
          <a:off x="0" y="1336934"/>
          <a:ext cx="3352128" cy="1207439"/>
        </a:xfrm>
        <a:prstGeom prst="roundRect">
          <a:avLst/>
        </a:prstGeom>
        <a:solidFill>
          <a:schemeClr val="accent2">
            <a:hueOff val="-2187096"/>
            <a:satOff val="-4210"/>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Mail out Curative PCR testing (results in 48-72 hours)</a:t>
          </a:r>
        </a:p>
      </dsp:txBody>
      <dsp:txXfrm>
        <a:off x="58942" y="1395876"/>
        <a:ext cx="3234244" cy="1089555"/>
      </dsp:txXfrm>
    </dsp:sp>
    <dsp:sp modelId="{AE8AD5CE-3BEA-4ABC-B28A-477AAF4C2655}">
      <dsp:nvSpPr>
        <dsp:cNvPr id="0" name=""/>
        <dsp:cNvSpPr/>
      </dsp:nvSpPr>
      <dsp:spPr>
        <a:xfrm>
          <a:off x="0" y="2613494"/>
          <a:ext cx="3352128" cy="1207439"/>
        </a:xfrm>
        <a:prstGeom prst="roundRect">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Screening testing for athletes per WIAA guidance</a:t>
          </a:r>
        </a:p>
      </dsp:txBody>
      <dsp:txXfrm>
        <a:off x="58942" y="2672436"/>
        <a:ext cx="3234244" cy="1089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2D443-7F48-49F0-9570-9F51C3BD9CFA}">
      <dsp:nvSpPr>
        <dsp:cNvPr id="0" name=""/>
        <dsp:cNvSpPr/>
      </dsp:nvSpPr>
      <dsp:spPr>
        <a:xfrm>
          <a:off x="0" y="513253"/>
          <a:ext cx="6439785" cy="5475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t>SYMPTOM MONITORING &amp; SICK KIDS @ HOME</a:t>
          </a:r>
        </a:p>
      </dsp:txBody>
      <dsp:txXfrm>
        <a:off x="26730" y="539983"/>
        <a:ext cx="6386325" cy="494099"/>
      </dsp:txXfrm>
    </dsp:sp>
    <dsp:sp modelId="{1BCF340B-CE31-4E7B-91B1-B7E787D1F82B}">
      <dsp:nvSpPr>
        <dsp:cNvPr id="0" name=""/>
        <dsp:cNvSpPr/>
      </dsp:nvSpPr>
      <dsp:spPr>
        <a:xfrm>
          <a:off x="0" y="1129933"/>
          <a:ext cx="6439785" cy="54755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t>MASKING &amp; PHYSICAL DISTANCING</a:t>
          </a:r>
        </a:p>
      </dsp:txBody>
      <dsp:txXfrm>
        <a:off x="26730" y="1156663"/>
        <a:ext cx="6386325" cy="494099"/>
      </dsp:txXfrm>
    </dsp:sp>
    <dsp:sp modelId="{794F6B18-F665-4C1C-BEC6-19754A19014B}">
      <dsp:nvSpPr>
        <dsp:cNvPr id="0" name=""/>
        <dsp:cNvSpPr/>
      </dsp:nvSpPr>
      <dsp:spPr>
        <a:xfrm>
          <a:off x="0" y="1746613"/>
          <a:ext cx="6439785" cy="54755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a:t>CONTACT TRACING</a:t>
          </a:r>
        </a:p>
      </dsp:txBody>
      <dsp:txXfrm>
        <a:off x="26730" y="1773343"/>
        <a:ext cx="6386325" cy="494099"/>
      </dsp:txXfrm>
    </dsp:sp>
    <dsp:sp modelId="{0544859B-9B71-49D2-A67B-FD12CB046EA8}">
      <dsp:nvSpPr>
        <dsp:cNvPr id="0" name=""/>
        <dsp:cNvSpPr/>
      </dsp:nvSpPr>
      <dsp:spPr>
        <a:xfrm>
          <a:off x="0" y="2363293"/>
          <a:ext cx="6439785" cy="54755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a:t>VOLUNTARY TESTING</a:t>
          </a:r>
        </a:p>
      </dsp:txBody>
      <dsp:txXfrm>
        <a:off x="26730" y="2390023"/>
        <a:ext cx="6386325" cy="4940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8/26/2021</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8/26/2021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2</a:t>
            </a:fld>
            <a:endParaRPr lang="en-US" dirty="0"/>
          </a:p>
        </p:txBody>
      </p:sp>
    </p:spTree>
    <p:extLst>
      <p:ext uri="{BB962C8B-B14F-4D97-AF65-F5344CB8AC3E}">
        <p14:creationId xmlns:p14="http://schemas.microsoft.com/office/powerpoint/2010/main" val="64323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3</a:t>
            </a:fld>
            <a:endParaRPr lang="en-US" dirty="0"/>
          </a:p>
        </p:txBody>
      </p:sp>
    </p:spTree>
    <p:extLst>
      <p:ext uri="{BB962C8B-B14F-4D97-AF65-F5344CB8AC3E}">
        <p14:creationId xmlns:p14="http://schemas.microsoft.com/office/powerpoint/2010/main" val="392917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5</a:t>
            </a:fld>
            <a:endParaRPr lang="en-US" dirty="0"/>
          </a:p>
        </p:txBody>
      </p:sp>
    </p:spTree>
    <p:extLst>
      <p:ext uri="{BB962C8B-B14F-4D97-AF65-F5344CB8AC3E}">
        <p14:creationId xmlns:p14="http://schemas.microsoft.com/office/powerpoint/2010/main" val="3453078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8/26/2021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Data" Target="../diagrams/data1.xml"/><Relationship Id="rId11" Type="http://schemas.openxmlformats.org/officeDocument/2006/relationships/hyperlink" Target="https://creativecommons.org/licenses/by/3.0/" TargetMode="Externa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hyperlink" Target="https://factly.in/explainer-what-are-the-different-types-of-tests-being-used-in-india-for-covid-19-detection/" TargetMode="External"/><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pxhere.com/en/photo/1237486" TargetMode="Externa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hyperlink" Target="http://www.pngall.com/support-png/download/38610"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png"/><Relationship Id="rId7" Type="http://schemas.openxmlformats.org/officeDocument/2006/relationships/diagramData" Target="../diagrams/data2.xml"/><Relationship Id="rId12" Type="http://schemas.openxmlformats.org/officeDocument/2006/relationships/hyperlink" Target="https://creativecommons.org/licenses/by-nc/3.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pngimg.com/download/92519" TargetMode="External"/><Relationship Id="rId11" Type="http://schemas.microsoft.com/office/2007/relationships/diagramDrawing" Target="../diagrams/drawing2.xml"/><Relationship Id="rId5" Type="http://schemas.openxmlformats.org/officeDocument/2006/relationships/image" Target="../media/image9.png"/><Relationship Id="rId10" Type="http://schemas.openxmlformats.org/officeDocument/2006/relationships/diagramColors" Target="../diagrams/colors2.xml"/><Relationship Id="rId4" Type="http://schemas.openxmlformats.org/officeDocument/2006/relationships/image" Target="../media/image6.png"/><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391C69-E52F-4DC0-B51A-0DABC54840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C3C7ED6A-DE7F-4002-9699-B659DE5512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48390FD-448E-4FF2-AEE8-C46960568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etri Dish">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Picture 15">
            <a:extLst>
              <a:ext uri="{FF2B5EF4-FFF2-40B4-BE49-F238E27FC236}">
                <a16:creationId xmlns:a16="http://schemas.microsoft.com/office/drawing/2014/main" id="{0BD259F2-A289-4420-B3EB-BBC6A904FC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981075" y="1358901"/>
            <a:ext cx="5280026" cy="2730498"/>
          </a:xfrm>
        </p:spPr>
        <p:txBody>
          <a:bodyPr>
            <a:normAutofit/>
          </a:bodyPr>
          <a:lstStyle/>
          <a:p>
            <a:r>
              <a:rPr lang="en-US" dirty="0">
                <a:solidFill>
                  <a:schemeClr val="tx1">
                    <a:lumMod val="65000"/>
                    <a:lumOff val="35000"/>
                  </a:schemeClr>
                </a:solidFill>
              </a:rPr>
              <a:t>COVID TESTING</a:t>
            </a: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981075" y="4165600"/>
            <a:ext cx="5280027" cy="1885244"/>
          </a:xfrm>
        </p:spPr>
        <p:txBody>
          <a:bodyPr>
            <a:normAutofit fontScale="85000" lnSpcReduction="1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In collaboration with the Washington State Department of Health, our school district is participating in a state-funded effort to provide voluntary COVID-19 testing that will be incorporated into our existing district Safety plans to further help contain the virus, protect our communities, and keep students and teachers safe and healthy whether they are remote or in-person.</a:t>
            </a:r>
          </a:p>
          <a:p>
            <a:endParaRPr lang="en-US" dirty="0"/>
          </a:p>
        </p:txBody>
      </p:sp>
    </p:spTree>
    <p:extLst>
      <p:ext uri="{BB962C8B-B14F-4D97-AF65-F5344CB8AC3E}">
        <p14:creationId xmlns:p14="http://schemas.microsoft.com/office/powerpoint/2010/main" val="26420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26" name="Rectangle 119">
            <a:extLst>
              <a:ext uri="{FF2B5EF4-FFF2-40B4-BE49-F238E27FC236}">
                <a16:creationId xmlns:a16="http://schemas.microsoft.com/office/drawing/2014/main" id="{4D4DD4CF-9732-4771-98FE-77886DC915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E185DA8-778E-49D9-863D-7DB5660424EB}"/>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30961" r="8239" b="-1"/>
          <a:stretch/>
        </p:blipFill>
        <p:spPr>
          <a:xfrm>
            <a:off x="1" y="10"/>
            <a:ext cx="7479157" cy="6857990"/>
          </a:xfrm>
          <a:prstGeom prst="rect">
            <a:avLst/>
          </a:prstGeom>
          <a:scene3d>
            <a:camera prst="orthographicFront"/>
            <a:lightRig rig="threePt" dir="t">
              <a:rot lat="0" lon="0" rev="2700000"/>
            </a:lightRig>
          </a:scene3d>
          <a:sp3d contourW="6350">
            <a:bevelT h="38100"/>
            <a:contourClr>
              <a:srgbClr val="C0C0C0"/>
            </a:contourClr>
          </a:sp3d>
        </p:spPr>
      </p:pic>
      <p:sp>
        <p:nvSpPr>
          <p:cNvPr id="127" name="Rectangle 121">
            <a:extLst>
              <a:ext uri="{FF2B5EF4-FFF2-40B4-BE49-F238E27FC236}">
                <a16:creationId xmlns:a16="http://schemas.microsoft.com/office/drawing/2014/main" id="{A2861A9C-C970-4FFE-B67C-222B6F5732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123">
            <a:extLst>
              <a:ext uri="{FF2B5EF4-FFF2-40B4-BE49-F238E27FC236}">
                <a16:creationId xmlns:a16="http://schemas.microsoft.com/office/drawing/2014/main" id="{D2FDF82E-EBD8-4EC5-AD10-CD9E70EE85C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8196408" y="640831"/>
            <a:ext cx="3352128" cy="1573863"/>
          </a:xfrm>
        </p:spPr>
        <p:txBody>
          <a:bodyPr>
            <a:normAutofit fontScale="90000"/>
          </a:bodyPr>
          <a:lstStyle/>
          <a:p>
            <a:r>
              <a:rPr lang="en-US" dirty="0"/>
              <a:t>Learn to Return Program COMPONENTS</a:t>
            </a:r>
          </a:p>
        </p:txBody>
      </p:sp>
      <p:graphicFrame>
        <p:nvGraphicFramePr>
          <p:cNvPr id="9" name="Content Placeholder 8" descr="Icons">
            <a:extLst>
              <a:ext uri="{FF2B5EF4-FFF2-40B4-BE49-F238E27FC236}">
                <a16:creationId xmlns:a16="http://schemas.microsoft.com/office/drawing/2014/main" id="{8FF6EDB8-0D3A-4193-BDFE-DD56CEA7DAB2}"/>
              </a:ext>
            </a:extLst>
          </p:cNvPr>
          <p:cNvGraphicFramePr>
            <a:graphicFrameLocks noGrp="1"/>
          </p:cNvGraphicFramePr>
          <p:nvPr>
            <p:ph idx="1"/>
            <p:extLst>
              <p:ext uri="{D42A27DB-BD31-4B8C-83A1-F6EECF244321}">
                <p14:modId xmlns:p14="http://schemas.microsoft.com/office/powerpoint/2010/main" val="2905651747"/>
              </p:ext>
            </p:extLst>
          </p:nvPr>
        </p:nvGraphicFramePr>
        <p:xfrm>
          <a:off x="8196408" y="2367092"/>
          <a:ext cx="3352128" cy="38813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a:extLst>
              <a:ext uri="{FF2B5EF4-FFF2-40B4-BE49-F238E27FC236}">
                <a16:creationId xmlns:a16="http://schemas.microsoft.com/office/drawing/2014/main" id="{9F10C581-EF0F-4B72-A424-2ADF74CE928F}"/>
              </a:ext>
            </a:extLst>
          </p:cNvPr>
          <p:cNvSpPr txBox="1"/>
          <p:nvPr/>
        </p:nvSpPr>
        <p:spPr>
          <a:xfrm>
            <a:off x="5359668" y="6657945"/>
            <a:ext cx="211949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factly.in/explainer-what-are-the-different-types-of-tests-being-used-in-india-for-covid-19-detection/">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3.0/">
                  <a:extLst>
                    <a:ext uri="{A12FA001-AC4F-418D-AE19-62706E023703}">
                      <ahyp:hlinkClr xmlns:ahyp="http://schemas.microsoft.com/office/drawing/2018/hyperlinkcolor" xmlns="" val="tx"/>
                    </a:ext>
                  </a:extLst>
                </a:hlinkClick>
              </a:rPr>
              <a:t>CC BY</a:t>
            </a:r>
            <a:endParaRPr lang="en-US" sz="700">
              <a:solidFill>
                <a:srgbClr val="FFFFFF"/>
              </a:solidFill>
            </a:endParaRPr>
          </a:p>
        </p:txBody>
      </p:sp>
    </p:spTree>
    <p:extLst>
      <p:ext uri="{BB962C8B-B14F-4D97-AF65-F5344CB8AC3E}">
        <p14:creationId xmlns:p14="http://schemas.microsoft.com/office/powerpoint/2010/main" val="2026403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1"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5F86BEAF-FD24-4827-AD37-6785EBC9C2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B77B0A-41A1-428C-897D-2AEE4B4A56BD}"/>
              </a:ext>
            </a:extLst>
          </p:cNvPr>
          <p:cNvSpPr>
            <a:spLocks noGrp="1"/>
          </p:cNvSpPr>
          <p:nvPr>
            <p:ph type="title"/>
          </p:nvPr>
        </p:nvSpPr>
        <p:spPr>
          <a:xfrm>
            <a:off x="913775" y="618517"/>
            <a:ext cx="10364451" cy="1596177"/>
          </a:xfrm>
        </p:spPr>
        <p:txBody>
          <a:bodyPr vert="horz" lIns="91440" tIns="45720" rIns="91440" bIns="45720" rtlCol="0" anchor="ctr">
            <a:normAutofit/>
          </a:bodyPr>
          <a:lstStyle/>
          <a:p>
            <a:r>
              <a:rPr lang="en-US" sz="3600" dirty="0"/>
              <a:t>SCHOOL BASED TESTING CAN . . .</a:t>
            </a:r>
          </a:p>
        </p:txBody>
      </p:sp>
      <p:sp>
        <p:nvSpPr>
          <p:cNvPr id="4" name="Text Placeholder 3">
            <a:extLst>
              <a:ext uri="{FF2B5EF4-FFF2-40B4-BE49-F238E27FC236}">
                <a16:creationId xmlns:a16="http://schemas.microsoft.com/office/drawing/2014/main" id="{038BA689-20E2-4C6E-9788-5A871F3D197B}"/>
              </a:ext>
            </a:extLst>
          </p:cNvPr>
          <p:cNvSpPr>
            <a:spLocks noGrp="1"/>
          </p:cNvSpPr>
          <p:nvPr>
            <p:ph type="body" sz="half" idx="2"/>
          </p:nvPr>
        </p:nvSpPr>
        <p:spPr>
          <a:xfrm>
            <a:off x="913774" y="2367092"/>
            <a:ext cx="6096626" cy="3424107"/>
          </a:xfrm>
        </p:spPr>
        <p:txBody>
          <a:bodyPr vert="horz" lIns="91440" tIns="45720" rIns="91440" bIns="45720" rtlCol="0">
            <a:normAutofit/>
          </a:bodyPr>
          <a:lstStyle/>
          <a:p>
            <a:pPr indent="-228600" algn="l">
              <a:buFont typeface="Arial" panose="020B0604020202020204" pitchFamily="34" charset="0"/>
              <a:buChar char="•"/>
            </a:pPr>
            <a:endParaRPr lang="en-US" dirty="0"/>
          </a:p>
          <a:p>
            <a:pPr lvl="1" indent="-228600">
              <a:buFont typeface="Arial" panose="020B0604020202020204" pitchFamily="34" charset="0"/>
              <a:buChar char="•"/>
            </a:pPr>
            <a:r>
              <a:rPr lang="en-US" dirty="0"/>
              <a:t>Give insight into virus prevalence in the school community</a:t>
            </a:r>
          </a:p>
          <a:p>
            <a:pPr lvl="1" indent="-228600">
              <a:buFont typeface="Arial" panose="020B0604020202020204" pitchFamily="34" charset="0"/>
              <a:buChar char="•"/>
            </a:pPr>
            <a:r>
              <a:rPr lang="en-US" dirty="0"/>
              <a:t>Reduce anxiety of returning staff</a:t>
            </a:r>
          </a:p>
          <a:p>
            <a:pPr lvl="1" indent="-228600">
              <a:buFont typeface="Arial" panose="020B0604020202020204" pitchFamily="34" charset="0"/>
              <a:buChar char="•"/>
            </a:pPr>
            <a:r>
              <a:rPr lang="en-US" dirty="0"/>
              <a:t>Bolster inadequate community access to testing</a:t>
            </a:r>
          </a:p>
          <a:p>
            <a:pPr lvl="1" indent="-228600">
              <a:buFont typeface="Arial" panose="020B0604020202020204" pitchFamily="34" charset="0"/>
              <a:buChar char="•"/>
            </a:pPr>
            <a:r>
              <a:rPr lang="en-US" dirty="0"/>
              <a:t>Ensure nobody is quarantined because they can’t find a test</a:t>
            </a:r>
          </a:p>
          <a:p>
            <a:pPr lvl="1" indent="-228600">
              <a:buFont typeface="Arial" panose="020B0604020202020204" pitchFamily="34" charset="0"/>
              <a:buChar char="•"/>
            </a:pPr>
            <a:r>
              <a:rPr lang="en-US" dirty="0"/>
              <a:t>Reduce lost learning days</a:t>
            </a:r>
          </a:p>
          <a:p>
            <a:pPr lvl="1" indent="-228600">
              <a:buFont typeface="Arial" panose="020B0604020202020204" pitchFamily="34" charset="0"/>
              <a:buChar char="•"/>
            </a:pPr>
            <a:r>
              <a:rPr lang="en-US" dirty="0"/>
              <a:t>Prevent in-school transmission of COVID-19</a:t>
            </a:r>
          </a:p>
          <a:p>
            <a:pPr lvl="1" indent="-228600">
              <a:buFont typeface="Arial" panose="020B0604020202020204" pitchFamily="34" charset="0"/>
              <a:buChar char="•"/>
            </a:pPr>
            <a:r>
              <a:rPr lang="en-US" dirty="0"/>
              <a:t>Help schools stay open</a:t>
            </a:r>
          </a:p>
          <a:p>
            <a:pPr indent="-228600" algn="l">
              <a:buFont typeface="Arial" panose="020B0604020202020204" pitchFamily="34" charset="0"/>
              <a:buChar char="•"/>
            </a:pPr>
            <a:endParaRPr lang="en-US" dirty="0"/>
          </a:p>
        </p:txBody>
      </p:sp>
      <p:pic>
        <p:nvPicPr>
          <p:cNvPr id="6" name="Picture Placeholder 5">
            <a:extLst>
              <a:ext uri="{FF2B5EF4-FFF2-40B4-BE49-F238E27FC236}">
                <a16:creationId xmlns:a16="http://schemas.microsoft.com/office/drawing/2014/main" id="{2543122C-30CE-4CD2-B15E-CA20AE39CC4D}"/>
              </a:ext>
            </a:extLst>
          </p:cNvPr>
          <p:cNvPicPr>
            <a:picLocks noGrp="1" noChangeAspect="1"/>
          </p:cNvPicPr>
          <p:nvPr>
            <p:ph type="pic" idx="1"/>
          </p:nvPr>
        </p:nvPicPr>
        <p:blipFill>
          <a:blip r:embed="rId5">
            <a:extLst>
              <a:ext uri="{837473B0-CC2E-450A-ABE3-18F120FF3D39}">
                <a1611:picAttrSrcUrl xmlns:a1611="http://schemas.microsoft.com/office/drawing/2016/11/main" xmlns="" r:id="rId6"/>
              </a:ext>
            </a:extLst>
          </a:blip>
          <a:srcRect l="10316" r="10316"/>
          <a:stretch/>
        </p:blipFill>
        <p:spPr>
          <a:xfrm>
            <a:off x="7204340" y="1924013"/>
            <a:ext cx="4530773" cy="448744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84610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F86BEAF-FD24-4827-AD37-6785EBC9C2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5E9A37-BC57-4CA7-BF69-42F10F5ADB7E}"/>
              </a:ext>
            </a:extLst>
          </p:cNvPr>
          <p:cNvSpPr>
            <a:spLocks noGrp="1"/>
          </p:cNvSpPr>
          <p:nvPr>
            <p:ph type="title"/>
          </p:nvPr>
        </p:nvSpPr>
        <p:spPr>
          <a:xfrm>
            <a:off x="913775" y="618517"/>
            <a:ext cx="10364451" cy="1596177"/>
          </a:xfrm>
        </p:spPr>
        <p:txBody>
          <a:bodyPr vert="horz" lIns="91440" tIns="45720" rIns="91440" bIns="45720" rtlCol="0" anchor="ctr">
            <a:normAutofit/>
          </a:bodyPr>
          <a:lstStyle/>
          <a:p>
            <a:r>
              <a:rPr lang="en-US" sz="3600"/>
              <a:t>SUPPORT FROM LEARN TO RETURN PROGRAM</a:t>
            </a:r>
          </a:p>
        </p:txBody>
      </p:sp>
      <p:pic>
        <p:nvPicPr>
          <p:cNvPr id="6" name="Picture Placeholder 5" descr="A picture containing icon&#10;&#10;Description automatically generated">
            <a:extLst>
              <a:ext uri="{FF2B5EF4-FFF2-40B4-BE49-F238E27FC236}">
                <a16:creationId xmlns:a16="http://schemas.microsoft.com/office/drawing/2014/main" id="{81440A34-A9F0-4F13-9EAC-AA955C6869E5}"/>
              </a:ext>
            </a:extLst>
          </p:cNvPr>
          <p:cNvPicPr>
            <a:picLocks noGrp="1" noChangeAspect="1"/>
          </p:cNvPicPr>
          <p:nvPr>
            <p:ph type="pic" idx="1"/>
          </p:nvPr>
        </p:nvPicPr>
        <p:blipFill rotWithShape="1">
          <a:blip r:embed="rId4">
            <a:extLst>
              <a:ext uri="{837473B0-CC2E-450A-ABE3-18F120FF3D39}">
                <a1611:picAttrSrcUrl xmlns:a1611="http://schemas.microsoft.com/office/drawing/2016/11/main" xmlns="" r:id="rId5"/>
              </a:ext>
            </a:extLst>
          </a:blip>
          <a:srcRect l="4313" r="4314"/>
          <a:stretch/>
        </p:blipFill>
        <p:spPr>
          <a:xfrm>
            <a:off x="913774" y="2505456"/>
            <a:ext cx="3494466" cy="293522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4" name="Text Placeholder 3">
            <a:extLst>
              <a:ext uri="{FF2B5EF4-FFF2-40B4-BE49-F238E27FC236}">
                <a16:creationId xmlns:a16="http://schemas.microsoft.com/office/drawing/2014/main" id="{5B0DFCAF-5C58-45E1-BC22-CFB803B5969F}"/>
              </a:ext>
            </a:extLst>
          </p:cNvPr>
          <p:cNvSpPr>
            <a:spLocks noGrp="1"/>
          </p:cNvSpPr>
          <p:nvPr>
            <p:ph type="body" sz="half" idx="2"/>
          </p:nvPr>
        </p:nvSpPr>
        <p:spPr>
          <a:xfrm>
            <a:off x="4837814" y="2367092"/>
            <a:ext cx="6439786" cy="3424107"/>
          </a:xfrm>
        </p:spPr>
        <p:txBody>
          <a:bodyPr vert="horz" lIns="91440" tIns="45720" rIns="91440" bIns="45720" rtlCol="0">
            <a:normAutofit/>
          </a:bodyPr>
          <a:lstStyle/>
          <a:p>
            <a:pPr indent="-228600" algn="l">
              <a:buFont typeface="Arial" panose="020B0604020202020204" pitchFamily="34" charset="0"/>
              <a:buChar char="•"/>
            </a:pPr>
            <a:r>
              <a:rPr lang="en-US" dirty="0"/>
              <a:t>Free test kits &amp; processing</a:t>
            </a:r>
            <a:endParaRPr lang="en-US"/>
          </a:p>
          <a:p>
            <a:pPr indent="-228600" algn="l">
              <a:buFont typeface="Arial" panose="020B0604020202020204" pitchFamily="34" charset="0"/>
              <a:buChar char="•"/>
            </a:pPr>
            <a:r>
              <a:rPr lang="en-US" dirty="0"/>
              <a:t>Funding to support staff conducting the testing</a:t>
            </a:r>
            <a:endParaRPr lang="en-US"/>
          </a:p>
          <a:p>
            <a:pPr indent="-228600" algn="l">
              <a:buFont typeface="Arial" panose="020B0604020202020204" pitchFamily="34" charset="0"/>
              <a:buChar char="•"/>
            </a:pPr>
            <a:r>
              <a:rPr lang="en-US" dirty="0"/>
              <a:t>Funded through July 2022</a:t>
            </a:r>
            <a:endParaRPr lang="en-US"/>
          </a:p>
          <a:p>
            <a:pPr indent="-228600" algn="l">
              <a:buFont typeface="Arial" panose="020B0604020202020204" pitchFamily="34" charset="0"/>
              <a:buChar char="•"/>
            </a:pPr>
            <a:r>
              <a:rPr lang="en-US" dirty="0"/>
              <a:t>Testing parent permission forms</a:t>
            </a:r>
            <a:endParaRPr lang="en-US"/>
          </a:p>
          <a:p>
            <a:pPr indent="-228600" algn="l">
              <a:buFont typeface="Arial" panose="020B0604020202020204" pitchFamily="34" charset="0"/>
              <a:buChar char="•"/>
            </a:pPr>
            <a:r>
              <a:rPr lang="en-US" dirty="0"/>
              <a:t>Technical assistance</a:t>
            </a:r>
            <a:endParaRPr lang="en-US"/>
          </a:p>
          <a:p>
            <a:pPr indent="-228600" algn="l">
              <a:buFont typeface="Arial" panose="020B0604020202020204" pitchFamily="34" charset="0"/>
              <a:buChar char="•"/>
            </a:pPr>
            <a:r>
              <a:rPr lang="en-US" dirty="0"/>
              <a:t>Training for staff on conducting testing</a:t>
            </a:r>
            <a:endParaRPr lang="en-US"/>
          </a:p>
        </p:txBody>
      </p:sp>
    </p:spTree>
    <p:extLst>
      <p:ext uri="{BB962C8B-B14F-4D97-AF65-F5344CB8AC3E}">
        <p14:creationId xmlns:p14="http://schemas.microsoft.com/office/powerpoint/2010/main" val="377614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3"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5F86BEAF-FD24-4827-AD37-6785EBC9C2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8B2B72-EB44-4428-96AA-8636E4A4ADFD}"/>
              </a:ext>
            </a:extLst>
          </p:cNvPr>
          <p:cNvSpPr>
            <a:spLocks noGrp="1"/>
          </p:cNvSpPr>
          <p:nvPr>
            <p:ph type="title"/>
          </p:nvPr>
        </p:nvSpPr>
        <p:spPr>
          <a:xfrm>
            <a:off x="913775" y="618517"/>
            <a:ext cx="10364451" cy="1596177"/>
          </a:xfrm>
        </p:spPr>
        <p:txBody>
          <a:bodyPr vert="horz" lIns="91440" tIns="45720" rIns="91440" bIns="45720" rtlCol="0" anchor="ctr">
            <a:normAutofit/>
          </a:bodyPr>
          <a:lstStyle/>
          <a:p>
            <a:r>
              <a:rPr lang="en-US" dirty="0"/>
              <a:t>Mitigation strategies In our safety plan</a:t>
            </a:r>
          </a:p>
        </p:txBody>
      </p:sp>
      <p:pic>
        <p:nvPicPr>
          <p:cNvPr id="6" name="Content Placeholder 5">
            <a:extLst>
              <a:ext uri="{FF2B5EF4-FFF2-40B4-BE49-F238E27FC236}">
                <a16:creationId xmlns:a16="http://schemas.microsoft.com/office/drawing/2014/main" id="{29B78601-F415-4A48-AB86-2F6B81FA9136}"/>
              </a:ext>
            </a:extLst>
          </p:cNvPr>
          <p:cNvPicPr>
            <a:picLocks noGrp="1" noChangeAspect="1"/>
          </p:cNvPicPr>
          <p:nvPr>
            <p:ph sz="quarter" idx="13"/>
          </p:nvPr>
        </p:nvPicPr>
        <p:blipFill>
          <a:blip r:embed="rId5">
            <a:extLst>
              <a:ext uri="{837473B0-CC2E-450A-ABE3-18F120FF3D39}">
                <a1611:picAttrSrcUrl xmlns:a1611="http://schemas.microsoft.com/office/drawing/2016/11/main" xmlns="" r:id="rId6"/>
              </a:ext>
            </a:extLst>
          </a:blip>
          <a:srcRect l="11352" r="11352"/>
          <a:stretch/>
        </p:blipFill>
        <p:spPr>
          <a:xfrm>
            <a:off x="1043013" y="2574103"/>
            <a:ext cx="2751788" cy="307806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graphicFrame>
        <p:nvGraphicFramePr>
          <p:cNvPr id="12" name="Content Placeholder 8" descr="SmartArt">
            <a:extLst>
              <a:ext uri="{FF2B5EF4-FFF2-40B4-BE49-F238E27FC236}">
                <a16:creationId xmlns:a16="http://schemas.microsoft.com/office/drawing/2014/main" id="{392A9BA3-CD8D-4E63-8279-5904B3797DA7}"/>
              </a:ext>
            </a:extLst>
          </p:cNvPr>
          <p:cNvGraphicFramePr>
            <a:graphicFrameLocks noGrp="1"/>
          </p:cNvGraphicFramePr>
          <p:nvPr>
            <p:ph sz="quarter" idx="14"/>
            <p:extLst>
              <p:ext uri="{D42A27DB-BD31-4B8C-83A1-F6EECF244321}">
                <p14:modId xmlns:p14="http://schemas.microsoft.com/office/powerpoint/2010/main" val="1104111802"/>
              </p:ext>
            </p:extLst>
          </p:nvPr>
        </p:nvGraphicFramePr>
        <p:xfrm>
          <a:off x="4837814" y="2367092"/>
          <a:ext cx="6439786" cy="34241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9ECD6FAA-A6B6-4C84-9458-659C20A59E24}"/>
              </a:ext>
            </a:extLst>
          </p:cNvPr>
          <p:cNvSpPr txBox="1"/>
          <p:nvPr/>
        </p:nvSpPr>
        <p:spPr>
          <a:xfrm>
            <a:off x="648637" y="7402063"/>
            <a:ext cx="4024741" cy="230832"/>
          </a:xfrm>
          <a:prstGeom prst="rect">
            <a:avLst/>
          </a:prstGeom>
          <a:noFill/>
        </p:spPr>
        <p:txBody>
          <a:bodyPr wrap="square" rtlCol="0">
            <a:spAutoFit/>
          </a:bodyPr>
          <a:lstStyle/>
          <a:p>
            <a:r>
              <a:rPr lang="en-US" sz="900">
                <a:hlinkClick r:id="rId6" tooltip="https://pngimg.com/download/92519"/>
              </a:rPr>
              <a:t>This Photo</a:t>
            </a:r>
            <a:r>
              <a:rPr lang="en-US" sz="900"/>
              <a:t> by Unknown Author is licensed under </a:t>
            </a:r>
            <a:r>
              <a:rPr lang="en-US" sz="900">
                <a:hlinkClick r:id="rId12" tooltip="https://creativecommons.org/licenses/by-nc/3.0/"/>
              </a:rPr>
              <a:t>CC BY-NC</a:t>
            </a:r>
            <a:endParaRPr lang="en-US" sz="900"/>
          </a:p>
        </p:txBody>
      </p:sp>
    </p:spTree>
    <p:extLst>
      <p:ext uri="{BB962C8B-B14F-4D97-AF65-F5344CB8AC3E}">
        <p14:creationId xmlns:p14="http://schemas.microsoft.com/office/powerpoint/2010/main" val="306903669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BA7D41-7EBD-45D7-AFB8-22EF4BFA6BA2}">
  <ds:schemaRefs>
    <ds:schemaRef ds:uri="http://purl.org/dc/elements/1.1/"/>
    <ds:schemaRef ds:uri="http://www.w3.org/XML/1998/namespace"/>
    <ds:schemaRef ds:uri="http://schemas.microsoft.com/office/2006/documentManagement/types"/>
    <ds:schemaRef ds:uri="71af3243-3dd4-4a8d-8c0d-dd76da1f02a5"/>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s>
</ds:datastoreItem>
</file>

<file path=customXml/itemProps2.xml><?xml version="1.0" encoding="utf-8"?>
<ds:datastoreItem xmlns:ds="http://schemas.openxmlformats.org/officeDocument/2006/customXml" ds:itemID="{38E52988-C458-4121-9BF8-864CDB291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C9275B-1E7E-409A-9467-302622C468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Laboratory design</Template>
  <TotalTime>27</TotalTime>
  <Words>223</Words>
  <Application>Microsoft Office PowerPoint</Application>
  <PresentationFormat>Widescreen</PresentationFormat>
  <Paragraphs>33</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Times New Roman</vt:lpstr>
      <vt:lpstr>Tw Cen MT</vt:lpstr>
      <vt:lpstr>Droplet</vt:lpstr>
      <vt:lpstr>COVID TESTING</vt:lpstr>
      <vt:lpstr>Learn to Return Program COMPONENTS</vt:lpstr>
      <vt:lpstr>SCHOOL BASED TESTING CAN . . .</vt:lpstr>
      <vt:lpstr>SUPPORT FROM LEARN TO RETURN PROGRAM</vt:lpstr>
      <vt:lpstr>Mitigation strategies In our safety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TESTING</dc:title>
  <dc:creator>Michelle Rogge</dc:creator>
  <cp:lastModifiedBy>Janice Stewart</cp:lastModifiedBy>
  <cp:revision>1</cp:revision>
  <dcterms:created xsi:type="dcterms:W3CDTF">2021-08-26T18:27:19Z</dcterms:created>
  <dcterms:modified xsi:type="dcterms:W3CDTF">2021-08-26T19:22:40Z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